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imes New Roman MT Condensed" charset="1" panose="02030506070405020303"/>
      <p:regular r:id="rId20"/>
    </p:embeddedFont>
    <p:embeddedFont>
      <p:font typeface="Arial Nova" charset="1" panose="020B0504020202020204"/>
      <p:regular r:id="rId21"/>
    </p:embeddedFont>
    <p:embeddedFont>
      <p:font typeface="Arial Nova Bold" charset="1" panose="020B0804020202020204"/>
      <p:regular r:id="rId22"/>
    </p:embeddedFont>
    <p:embeddedFont>
      <p:font typeface="Times New Roman MT Condensed Italics" charset="1" panose="02030506070405090303"/>
      <p:regular r:id="rId23"/>
    </p:embeddedFont>
    <p:embeddedFont>
      <p:font typeface="Arial Nova Bold Italics" charset="1" panose="020B080402020209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Hiring platforms today are inefficient. Resumes and job postings are written in unstructured text, full of context and nuance that keyword-based systems can’t capture. This leads to poor matches — candidates who look good on paper but aren’t qualified, or qualified applicants getting filtered out.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Hiring platforms today are inefficient. Resumes and job postings are written in unstructured text, full of context and nuance that keyword-based systems can’t capture. This leads to poor matches — candidates who look good on paper but aren’t qualified, or qualified applicants getting filtered out.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jpe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3402" y="-1735991"/>
            <a:ext cx="12971512" cy="12922869"/>
          </a:xfrm>
          <a:custGeom>
            <a:avLst/>
            <a:gdLst/>
            <a:ahLst/>
            <a:cxnLst/>
            <a:rect r="r" b="b" t="t" l="l"/>
            <a:pathLst>
              <a:path h="12922869" w="12971512">
                <a:moveTo>
                  <a:pt x="0" y="0"/>
                </a:moveTo>
                <a:lnTo>
                  <a:pt x="12971512" y="0"/>
                </a:lnTo>
                <a:lnTo>
                  <a:pt x="12971512" y="12922868"/>
                </a:lnTo>
                <a:lnTo>
                  <a:pt x="0" y="12922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92318" y="4430168"/>
            <a:ext cx="10483472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77"/>
              </a:lnSpc>
            </a:pPr>
            <a:r>
              <a:rPr lang="en-US" sz="15397" spc="-923">
                <a:solidFill>
                  <a:srgbClr val="167A5F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The  Job Matcher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28590" y="9001125"/>
            <a:ext cx="448762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80"/>
              </a:lnSpc>
            </a:pPr>
            <a:r>
              <a:rPr lang="en-US" sz="3400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Presented by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15489" y="391025"/>
            <a:ext cx="2243811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9"/>
              </a:lnSpc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0263" y="9505950"/>
            <a:ext cx="16927474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000" spc="-30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Shahmir Javed, Rizvee Ahmed, Brendan Hendricks, Nathan Arimilli, Pranit Yadav, Sreejony Sengupta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957622" y="-431659"/>
            <a:ext cx="9245703" cy="10718659"/>
          </a:xfrm>
          <a:custGeom>
            <a:avLst/>
            <a:gdLst/>
            <a:ahLst/>
            <a:cxnLst/>
            <a:rect r="r" b="b" t="t" l="l"/>
            <a:pathLst>
              <a:path h="10718659" w="9245703">
                <a:moveTo>
                  <a:pt x="0" y="0"/>
                </a:moveTo>
                <a:lnTo>
                  <a:pt x="9245703" y="0"/>
                </a:lnTo>
                <a:lnTo>
                  <a:pt x="9245703" y="10718659"/>
                </a:lnTo>
                <a:lnTo>
                  <a:pt x="0" y="10718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094" b="-1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809344" y="1922235"/>
            <a:ext cx="13178744" cy="20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3279"/>
              </a:lnSpc>
              <a:spcBef>
                <a:spcPct val="0"/>
              </a:spcBef>
            </a:pPr>
            <a:r>
              <a:rPr lang="en-US" sz="13978" i="true" spc="-992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Why It Matters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3027" y="4357020"/>
            <a:ext cx="8394002" cy="453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</a:pPr>
            <a:r>
              <a:rPr lang="en-US" sz="3249" spc="-12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This project demonstrates the importance of AI in transforming unstructured text into actionable insights, enhancing the hiring process. </a:t>
            </a:r>
          </a:p>
          <a:p>
            <a:pPr algn="l" marL="0" indent="0" lvl="0">
              <a:lnSpc>
                <a:spcPts val="3249"/>
              </a:lnSpc>
            </a:pPr>
          </a:p>
          <a:p>
            <a:pPr algn="l" marL="0" indent="0" lvl="0">
              <a:lnSpc>
                <a:spcPts val="3249"/>
              </a:lnSpc>
            </a:pPr>
            <a:r>
              <a:rPr lang="en-US" sz="3249" spc="-12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By aligning how employers describe job openings with how candidates express their experiences, it ensures better job matches.</a:t>
            </a:r>
          </a:p>
          <a:p>
            <a:pPr algn="l" marL="0" indent="0" lvl="0">
              <a:lnSpc>
                <a:spcPts val="3249"/>
              </a:lnSpc>
            </a:pPr>
          </a:p>
          <a:p>
            <a:pPr algn="l" marL="0" indent="0" lvl="0">
              <a:lnSpc>
                <a:spcPts val="3249"/>
              </a:lnSpc>
            </a:pPr>
          </a:p>
          <a:p>
            <a:pPr algn="l">
              <a:lnSpc>
                <a:spcPts val="3249"/>
              </a:lnSpc>
            </a:pPr>
            <a:r>
              <a:rPr lang="en-US" sz="3249" spc="-12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This alignment streamlines the job search process, ultimately </a:t>
            </a:r>
            <a:r>
              <a:rPr lang="en-US" b="true" sz="3249" spc="-120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improving</a:t>
            </a:r>
            <a:r>
              <a:rPr lang="en-US" sz="3249" spc="-12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 </a:t>
            </a:r>
            <a:r>
              <a:rPr lang="en-US" b="true" sz="3249" spc="-120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efficiency</a:t>
            </a:r>
            <a:r>
              <a:rPr lang="en-US" sz="3249" spc="-12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17069" y="3265460"/>
            <a:ext cx="5473144" cy="3756079"/>
            <a:chOff x="0" y="0"/>
            <a:chExt cx="12954000" cy="889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21640" y="394970"/>
              <a:ext cx="12184380" cy="8178800"/>
            </a:xfrm>
            <a:custGeom>
              <a:avLst/>
              <a:gdLst/>
              <a:ahLst/>
              <a:cxnLst/>
              <a:rect r="r" b="b" t="t" l="l"/>
              <a:pathLst>
                <a:path h="8178800" w="12184380">
                  <a:moveTo>
                    <a:pt x="12025630" y="8178800"/>
                  </a:moveTo>
                  <a:lnTo>
                    <a:pt x="157480" y="8178800"/>
                  </a:lnTo>
                  <a:cubicBezTo>
                    <a:pt x="69850" y="8178800"/>
                    <a:pt x="0" y="8107680"/>
                    <a:pt x="0" y="8021319"/>
                  </a:cubicBezTo>
                  <a:lnTo>
                    <a:pt x="0" y="157480"/>
                  </a:lnTo>
                  <a:cubicBezTo>
                    <a:pt x="0" y="69850"/>
                    <a:pt x="71120" y="0"/>
                    <a:pt x="157480" y="0"/>
                  </a:cubicBezTo>
                  <a:lnTo>
                    <a:pt x="12026899" y="0"/>
                  </a:lnTo>
                  <a:cubicBezTo>
                    <a:pt x="12114530" y="0"/>
                    <a:pt x="12184380" y="71120"/>
                    <a:pt x="12184380" y="157480"/>
                  </a:cubicBezTo>
                  <a:lnTo>
                    <a:pt x="12184380" y="8020050"/>
                  </a:lnTo>
                  <a:cubicBezTo>
                    <a:pt x="12183110" y="8108950"/>
                    <a:pt x="12113260" y="8178800"/>
                    <a:pt x="12025630" y="8178800"/>
                  </a:cubicBezTo>
                  <a:close/>
                </a:path>
              </a:pathLst>
            </a:custGeom>
            <a:blipFill>
              <a:blip r:embed="rId3"/>
              <a:stretch>
                <a:fillRect l="0" t="-1778" r="0" b="-2932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54000" cy="8890000"/>
            </a:xfrm>
            <a:custGeom>
              <a:avLst/>
              <a:gdLst/>
              <a:ahLst/>
              <a:cxnLst/>
              <a:rect r="r" b="b" t="t" l="l"/>
              <a:pathLst>
                <a:path h="8890000" w="12954000">
                  <a:moveTo>
                    <a:pt x="0" y="0"/>
                  </a:moveTo>
                  <a:lnTo>
                    <a:pt x="12954000" y="0"/>
                  </a:lnTo>
                  <a:lnTo>
                    <a:pt x="12954000" y="8890000"/>
                  </a:lnTo>
                  <a:lnTo>
                    <a:pt x="0" y="8890000"/>
                  </a:lnTo>
                  <a:close/>
                </a:path>
              </a:pathLst>
            </a:custGeom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52694" y="3265460"/>
            <a:ext cx="5473144" cy="3756079"/>
            <a:chOff x="0" y="0"/>
            <a:chExt cx="12954000" cy="889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1640" y="394970"/>
              <a:ext cx="12184380" cy="8178800"/>
            </a:xfrm>
            <a:custGeom>
              <a:avLst/>
              <a:gdLst/>
              <a:ahLst/>
              <a:cxnLst/>
              <a:rect r="r" b="b" t="t" l="l"/>
              <a:pathLst>
                <a:path h="8178800" w="12184380">
                  <a:moveTo>
                    <a:pt x="12025630" y="8178800"/>
                  </a:moveTo>
                  <a:lnTo>
                    <a:pt x="157480" y="8178800"/>
                  </a:lnTo>
                  <a:cubicBezTo>
                    <a:pt x="69850" y="8178800"/>
                    <a:pt x="0" y="8107680"/>
                    <a:pt x="0" y="8021319"/>
                  </a:cubicBezTo>
                  <a:lnTo>
                    <a:pt x="0" y="157480"/>
                  </a:lnTo>
                  <a:cubicBezTo>
                    <a:pt x="0" y="69850"/>
                    <a:pt x="71120" y="0"/>
                    <a:pt x="157480" y="0"/>
                  </a:cubicBezTo>
                  <a:lnTo>
                    <a:pt x="12026899" y="0"/>
                  </a:lnTo>
                  <a:cubicBezTo>
                    <a:pt x="12114530" y="0"/>
                    <a:pt x="12184380" y="71120"/>
                    <a:pt x="12184380" y="157480"/>
                  </a:cubicBezTo>
                  <a:lnTo>
                    <a:pt x="12184380" y="8020050"/>
                  </a:lnTo>
                  <a:cubicBezTo>
                    <a:pt x="12183110" y="8108950"/>
                    <a:pt x="12113260" y="8178800"/>
                    <a:pt x="12025630" y="8178800"/>
                  </a:cubicBezTo>
                  <a:close/>
                </a:path>
              </a:pathLst>
            </a:custGeom>
            <a:blipFill>
              <a:blip r:embed="rId4"/>
              <a:stretch>
                <a:fillRect l="0" t="-11779" r="0" b="-889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54000" cy="8890000"/>
            </a:xfrm>
            <a:custGeom>
              <a:avLst/>
              <a:gdLst/>
              <a:ahLst/>
              <a:cxnLst/>
              <a:rect r="r" b="b" t="t" l="l"/>
              <a:pathLst>
                <a:path h="8890000" w="12954000">
                  <a:moveTo>
                    <a:pt x="0" y="0"/>
                  </a:moveTo>
                  <a:lnTo>
                    <a:pt x="12954000" y="0"/>
                  </a:lnTo>
                  <a:lnTo>
                    <a:pt x="12954000" y="8890000"/>
                  </a:lnTo>
                  <a:lnTo>
                    <a:pt x="0" y="8890000"/>
                  </a:lnTo>
                  <a:close/>
                </a:path>
              </a:pathLst>
            </a:custGeom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466259" y="3265460"/>
            <a:ext cx="5473144" cy="3756079"/>
            <a:chOff x="0" y="0"/>
            <a:chExt cx="12954000" cy="889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21640" y="394970"/>
              <a:ext cx="12184380" cy="8178800"/>
            </a:xfrm>
            <a:custGeom>
              <a:avLst/>
              <a:gdLst/>
              <a:ahLst/>
              <a:cxnLst/>
              <a:rect r="r" b="b" t="t" l="l"/>
              <a:pathLst>
                <a:path h="8178800" w="12184380">
                  <a:moveTo>
                    <a:pt x="12025630" y="8178800"/>
                  </a:moveTo>
                  <a:lnTo>
                    <a:pt x="157480" y="8178800"/>
                  </a:lnTo>
                  <a:cubicBezTo>
                    <a:pt x="69850" y="8178800"/>
                    <a:pt x="0" y="8107680"/>
                    <a:pt x="0" y="8021319"/>
                  </a:cubicBezTo>
                  <a:lnTo>
                    <a:pt x="0" y="157480"/>
                  </a:lnTo>
                  <a:cubicBezTo>
                    <a:pt x="0" y="69850"/>
                    <a:pt x="71120" y="0"/>
                    <a:pt x="157480" y="0"/>
                  </a:cubicBezTo>
                  <a:lnTo>
                    <a:pt x="12026899" y="0"/>
                  </a:lnTo>
                  <a:cubicBezTo>
                    <a:pt x="12114530" y="0"/>
                    <a:pt x="12184380" y="71120"/>
                    <a:pt x="12184380" y="157480"/>
                  </a:cubicBezTo>
                  <a:lnTo>
                    <a:pt x="12184380" y="8020050"/>
                  </a:lnTo>
                  <a:cubicBezTo>
                    <a:pt x="12183110" y="8108950"/>
                    <a:pt x="12113260" y="8178800"/>
                    <a:pt x="12025630" y="8178800"/>
                  </a:cubicBezTo>
                  <a:close/>
                </a:path>
              </a:pathLst>
            </a:custGeom>
            <a:blipFill>
              <a:blip r:embed="rId5"/>
              <a:stretch>
                <a:fillRect l="-4376" t="-1778" r="-1931" b="-35015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54000" cy="8890000"/>
            </a:xfrm>
            <a:custGeom>
              <a:avLst/>
              <a:gdLst/>
              <a:ahLst/>
              <a:cxnLst/>
              <a:rect r="r" b="b" t="t" l="l"/>
              <a:pathLst>
                <a:path h="8890000" w="12954000">
                  <a:moveTo>
                    <a:pt x="0" y="0"/>
                  </a:moveTo>
                  <a:lnTo>
                    <a:pt x="12954000" y="0"/>
                  </a:lnTo>
                  <a:lnTo>
                    <a:pt x="12954000" y="8890000"/>
                  </a:lnTo>
                  <a:lnTo>
                    <a:pt x="0" y="8890000"/>
                  </a:lnTo>
                  <a:close/>
                </a:path>
              </a:pathLst>
            </a:custGeom>
          </p:spPr>
        </p:sp>
      </p:grpSp>
      <p:sp>
        <p:nvSpPr>
          <p:cNvPr name="TextBox 12" id="12"/>
          <p:cNvSpPr txBox="true"/>
          <p:nvPr/>
        </p:nvSpPr>
        <p:spPr>
          <a:xfrm rot="0">
            <a:off x="2554628" y="1056640"/>
            <a:ext cx="13178744" cy="199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804"/>
              </a:lnSpc>
              <a:spcBef>
                <a:spcPct val="0"/>
              </a:spcBef>
            </a:pPr>
            <a:r>
              <a:rPr lang="en-US" sz="13478" i="true" spc="-956" strike="noStrike" u="none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Current 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3681" y="8501699"/>
            <a:ext cx="840452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2499" spc="-92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Building the front end so users can upload resumes, view their matches, and interact with results through a simple, intuitive interface.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97697" y="7372667"/>
            <a:ext cx="29103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50">
                <a:solidFill>
                  <a:srgbClr val="545454">
                    <a:alpha val="67843"/>
                  </a:srgbClr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1</a:t>
            </a:r>
          </a:p>
        </p:txBody>
      </p:sp>
      <p:sp>
        <p:nvSpPr>
          <p:cNvPr name="AutoShape 17" id="17"/>
          <p:cNvSpPr/>
          <p:nvPr/>
        </p:nvSpPr>
        <p:spPr>
          <a:xfrm>
            <a:off x="3774530" y="7784783"/>
            <a:ext cx="10461010" cy="0"/>
          </a:xfrm>
          <a:prstGeom prst="line">
            <a:avLst/>
          </a:prstGeom>
          <a:ln cap="flat" w="38100">
            <a:solidFill>
              <a:srgbClr val="545454">
                <a:alpha val="24706"/>
              </a:srgbClr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TextBox 18" id="18"/>
          <p:cNvSpPr txBox="true"/>
          <p:nvPr/>
        </p:nvSpPr>
        <p:spPr>
          <a:xfrm rot="0">
            <a:off x="8829564" y="7372667"/>
            <a:ext cx="29103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50">
                <a:solidFill>
                  <a:srgbClr val="545454">
                    <a:alpha val="67843"/>
                  </a:srgbClr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64173" y="7372667"/>
            <a:ext cx="291033" cy="738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spc="-150">
                <a:solidFill>
                  <a:srgbClr val="545454">
                    <a:alpha val="67843"/>
                  </a:srgbClr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54597" y="8377874"/>
            <a:ext cx="4504703" cy="127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sz="2499" spc="-92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Improving the clarity of the explanations provided for each match to make the system easier to interpret.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4628" y="1366630"/>
            <a:ext cx="13178744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819"/>
              </a:lnSpc>
              <a:spcBef>
                <a:spcPct val="0"/>
              </a:spcBef>
            </a:pPr>
            <a:r>
              <a:rPr lang="en-US" sz="15600" i="true" spc="-1107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Future Expansions </a:t>
            </a:r>
          </a:p>
        </p:txBody>
      </p:sp>
      <p:sp>
        <p:nvSpPr>
          <p:cNvPr name="AutoShape 4" id="4"/>
          <p:cNvSpPr/>
          <p:nvPr/>
        </p:nvSpPr>
        <p:spPr>
          <a:xfrm>
            <a:off x="-652271" y="1199894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652271" y="3552569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169656" y="3552569"/>
            <a:ext cx="0" cy="8618746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2665725" y="3552569"/>
            <a:ext cx="0" cy="8618746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789788" y="7739532"/>
            <a:ext cx="1688781" cy="1919069"/>
          </a:xfrm>
          <a:custGeom>
            <a:avLst/>
            <a:gdLst/>
            <a:ahLst/>
            <a:cxnLst/>
            <a:rect r="r" b="b" t="t" l="l"/>
            <a:pathLst>
              <a:path h="1919069" w="1688781">
                <a:moveTo>
                  <a:pt x="0" y="0"/>
                </a:moveTo>
                <a:lnTo>
                  <a:pt x="1688781" y="0"/>
                </a:lnTo>
                <a:lnTo>
                  <a:pt x="1688781" y="1919069"/>
                </a:lnTo>
                <a:lnTo>
                  <a:pt x="0" y="1919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4070" y="6803468"/>
            <a:ext cx="2981116" cy="2981116"/>
          </a:xfrm>
          <a:custGeom>
            <a:avLst/>
            <a:gdLst/>
            <a:ahLst/>
            <a:cxnLst/>
            <a:rect r="r" b="b" t="t" l="l"/>
            <a:pathLst>
              <a:path h="2981116" w="2981116">
                <a:moveTo>
                  <a:pt x="0" y="0"/>
                </a:moveTo>
                <a:lnTo>
                  <a:pt x="2981116" y="0"/>
                </a:lnTo>
                <a:lnTo>
                  <a:pt x="2981116" y="2981116"/>
                </a:lnTo>
                <a:lnTo>
                  <a:pt x="0" y="2981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55251" y="6854319"/>
            <a:ext cx="2282590" cy="2879414"/>
          </a:xfrm>
          <a:custGeom>
            <a:avLst/>
            <a:gdLst/>
            <a:ahLst/>
            <a:cxnLst/>
            <a:rect r="r" b="b" t="t" l="l"/>
            <a:pathLst>
              <a:path h="2879414" w="2282590">
                <a:moveTo>
                  <a:pt x="0" y="0"/>
                </a:moveTo>
                <a:lnTo>
                  <a:pt x="2282589" y="0"/>
                </a:lnTo>
                <a:lnTo>
                  <a:pt x="2282589" y="2879414"/>
                </a:lnTo>
                <a:lnTo>
                  <a:pt x="0" y="2879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08987" y="6871017"/>
            <a:ext cx="2929547" cy="2913568"/>
          </a:xfrm>
          <a:custGeom>
            <a:avLst/>
            <a:gdLst/>
            <a:ahLst/>
            <a:cxnLst/>
            <a:rect r="r" b="b" t="t" l="l"/>
            <a:pathLst>
              <a:path h="2913568" w="2929547">
                <a:moveTo>
                  <a:pt x="0" y="0"/>
                </a:moveTo>
                <a:lnTo>
                  <a:pt x="2929547" y="0"/>
                </a:lnTo>
                <a:lnTo>
                  <a:pt x="2929547" y="2913567"/>
                </a:lnTo>
                <a:lnTo>
                  <a:pt x="0" y="2913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0777" y="4071302"/>
            <a:ext cx="4917354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87" strike="noStrike" u="none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SMART RECOMMENDATIONS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76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Help users identify how to strengthen their resumes for specific roles by highlighting missing skills, degrees, or qualifications.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07108" y="4133913"/>
            <a:ext cx="4852527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8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INTERACTIVE FR</a:t>
            </a:r>
            <a:r>
              <a:rPr lang="en-US" b="true" sz="2499" spc="-8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ONT END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-76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Develop a full website and mobile application to make the system more accessible and engaging.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43917" y="4133913"/>
            <a:ext cx="5233355" cy="193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-8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RAG PIPELINE AND J</a:t>
            </a:r>
            <a:r>
              <a:rPr lang="en-US" b="true" sz="2499" spc="-8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OB DATABASE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spc="-76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Integrate a retrieval-augmented generation pipeline that stores and updates job data automatically through scheduled scraping.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54628" y="1366630"/>
            <a:ext cx="13178744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819"/>
              </a:lnSpc>
              <a:spcBef>
                <a:spcPct val="0"/>
              </a:spcBef>
            </a:pPr>
            <a:r>
              <a:rPr lang="en-US" sz="15600" i="true" spc="-1107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Future Expansions</a:t>
            </a:r>
          </a:p>
        </p:txBody>
      </p:sp>
      <p:sp>
        <p:nvSpPr>
          <p:cNvPr name="AutoShape 4" id="4"/>
          <p:cNvSpPr/>
          <p:nvPr/>
        </p:nvSpPr>
        <p:spPr>
          <a:xfrm>
            <a:off x="-652271" y="1199894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652271" y="3552569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>
            <a:off x="6169656" y="3552569"/>
            <a:ext cx="0" cy="8618746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2665725" y="3552569"/>
            <a:ext cx="0" cy="8618746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325267">
            <a:off x="1034378" y="6034805"/>
            <a:ext cx="3842649" cy="3842649"/>
          </a:xfrm>
          <a:custGeom>
            <a:avLst/>
            <a:gdLst/>
            <a:ahLst/>
            <a:cxnLst/>
            <a:rect r="r" b="b" t="t" l="l"/>
            <a:pathLst>
              <a:path h="3842649" w="3842649">
                <a:moveTo>
                  <a:pt x="0" y="0"/>
                </a:moveTo>
                <a:lnTo>
                  <a:pt x="3842649" y="0"/>
                </a:lnTo>
                <a:lnTo>
                  <a:pt x="3842649" y="3842649"/>
                </a:lnTo>
                <a:lnTo>
                  <a:pt x="0" y="384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1653" y="7378932"/>
            <a:ext cx="1492975" cy="366458"/>
          </a:xfrm>
          <a:custGeom>
            <a:avLst/>
            <a:gdLst/>
            <a:ahLst/>
            <a:cxnLst/>
            <a:rect r="r" b="b" t="t" l="l"/>
            <a:pathLst>
              <a:path h="366458" w="1492975">
                <a:moveTo>
                  <a:pt x="0" y="0"/>
                </a:moveTo>
                <a:lnTo>
                  <a:pt x="1492975" y="0"/>
                </a:lnTo>
                <a:lnTo>
                  <a:pt x="1492975" y="366458"/>
                </a:lnTo>
                <a:lnTo>
                  <a:pt x="0" y="36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39070" y="8136014"/>
            <a:ext cx="1482408" cy="383573"/>
          </a:xfrm>
          <a:custGeom>
            <a:avLst/>
            <a:gdLst/>
            <a:ahLst/>
            <a:cxnLst/>
            <a:rect r="r" b="b" t="t" l="l"/>
            <a:pathLst>
              <a:path h="383573" w="1482408">
                <a:moveTo>
                  <a:pt x="0" y="0"/>
                </a:moveTo>
                <a:lnTo>
                  <a:pt x="1482408" y="0"/>
                </a:lnTo>
                <a:lnTo>
                  <a:pt x="1482408" y="383573"/>
                </a:lnTo>
                <a:lnTo>
                  <a:pt x="0" y="383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39454" y="8896878"/>
            <a:ext cx="1571402" cy="361422"/>
          </a:xfrm>
          <a:custGeom>
            <a:avLst/>
            <a:gdLst/>
            <a:ahLst/>
            <a:cxnLst/>
            <a:rect r="r" b="b" t="t" l="l"/>
            <a:pathLst>
              <a:path h="361422" w="1571402">
                <a:moveTo>
                  <a:pt x="0" y="0"/>
                </a:moveTo>
                <a:lnTo>
                  <a:pt x="1571402" y="0"/>
                </a:lnTo>
                <a:lnTo>
                  <a:pt x="1571402" y="361422"/>
                </a:lnTo>
                <a:lnTo>
                  <a:pt x="0" y="3614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38874" y="6709139"/>
            <a:ext cx="2745676" cy="2745676"/>
          </a:xfrm>
          <a:custGeom>
            <a:avLst/>
            <a:gdLst/>
            <a:ahLst/>
            <a:cxnLst/>
            <a:rect r="r" b="b" t="t" l="l"/>
            <a:pathLst>
              <a:path h="2745676" w="2745676">
                <a:moveTo>
                  <a:pt x="0" y="0"/>
                </a:moveTo>
                <a:lnTo>
                  <a:pt x="2745676" y="0"/>
                </a:lnTo>
                <a:lnTo>
                  <a:pt x="2745676" y="2745676"/>
                </a:lnTo>
                <a:lnTo>
                  <a:pt x="0" y="2745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69489" y="7358054"/>
            <a:ext cx="3013412" cy="2323066"/>
          </a:xfrm>
          <a:custGeom>
            <a:avLst/>
            <a:gdLst/>
            <a:ahLst/>
            <a:cxnLst/>
            <a:rect r="r" b="b" t="t" l="l"/>
            <a:pathLst>
              <a:path h="2323066" w="3013412">
                <a:moveTo>
                  <a:pt x="0" y="0"/>
                </a:moveTo>
                <a:lnTo>
                  <a:pt x="3013412" y="0"/>
                </a:lnTo>
                <a:lnTo>
                  <a:pt x="3013412" y="2323066"/>
                </a:lnTo>
                <a:lnTo>
                  <a:pt x="0" y="23230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68036" y="6611938"/>
            <a:ext cx="2173184" cy="519811"/>
          </a:xfrm>
          <a:custGeom>
            <a:avLst/>
            <a:gdLst/>
            <a:ahLst/>
            <a:cxnLst/>
            <a:rect r="r" b="b" t="t" l="l"/>
            <a:pathLst>
              <a:path h="519811" w="2173184">
                <a:moveTo>
                  <a:pt x="0" y="0"/>
                </a:moveTo>
                <a:lnTo>
                  <a:pt x="2173184" y="0"/>
                </a:lnTo>
                <a:lnTo>
                  <a:pt x="2173184" y="519811"/>
                </a:lnTo>
                <a:lnTo>
                  <a:pt x="0" y="5198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4520" r="0" b="-4674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0777" y="4071302"/>
            <a:ext cx="4917354" cy="19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87" strike="noStrike" u="none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SCRAPER EXPANSION</a:t>
            </a: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76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Extend our scraping tools to include additional job boards and industries for broader coverage.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07108" y="4133913"/>
            <a:ext cx="4538173" cy="281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8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USER ACCOUNT CREATION</a:t>
            </a:r>
          </a:p>
          <a:p>
            <a:pPr algn="ctr">
              <a:lnSpc>
                <a:spcPts val="3499"/>
              </a:lnSpc>
            </a:pPr>
          </a:p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76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Maintain a privacy-first design to store secure user data and ensure that no resumes are leaked, and that future versions include local-only data processing and anonymization.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1181" y="4133913"/>
            <a:ext cx="5233355" cy="159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 spc="-87" strike="noStrike" u="none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USER TESTING</a:t>
            </a:r>
          </a:p>
          <a:p>
            <a:pPr algn="just" marL="0" indent="0" lvl="0">
              <a:lnSpc>
                <a:spcPts val="307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-76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Collect feedback from real users to refine accuracy and usability.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471" y="2646407"/>
            <a:ext cx="17711328" cy="6282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0508"/>
              </a:lnSpc>
              <a:spcBef>
                <a:spcPct val="0"/>
              </a:spcBef>
            </a:pPr>
            <a:r>
              <a:rPr lang="en-US" sz="42640" i="true" spc="-3709">
                <a:solidFill>
                  <a:srgbClr val="075B44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237301" y="0"/>
            <a:ext cx="9896326" cy="9710770"/>
          </a:xfrm>
          <a:custGeom>
            <a:avLst/>
            <a:gdLst/>
            <a:ahLst/>
            <a:cxnLst/>
            <a:rect r="r" b="b" t="t" l="l"/>
            <a:pathLst>
              <a:path h="9710770" w="9896326">
                <a:moveTo>
                  <a:pt x="0" y="0"/>
                </a:moveTo>
                <a:lnTo>
                  <a:pt x="9896325" y="0"/>
                </a:lnTo>
                <a:lnTo>
                  <a:pt x="9896325" y="9710770"/>
                </a:lnTo>
                <a:lnTo>
                  <a:pt x="0" y="9710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440431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311990" y="7440431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312429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311990" y="6312429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36511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11990" y="8536511"/>
            <a:ext cx="392635" cy="392635"/>
          </a:xfrm>
          <a:custGeom>
            <a:avLst/>
            <a:gdLst/>
            <a:ahLst/>
            <a:cxnLst/>
            <a:rect r="r" b="b" t="t" l="l"/>
            <a:pathLst>
              <a:path h="392635" w="392635">
                <a:moveTo>
                  <a:pt x="0" y="0"/>
                </a:moveTo>
                <a:lnTo>
                  <a:pt x="392635" y="0"/>
                </a:lnTo>
                <a:lnTo>
                  <a:pt x="392635" y="392634"/>
                </a:lnTo>
                <a:lnTo>
                  <a:pt x="0" y="3926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9" id="9"/>
          <p:cNvSpPr/>
          <p:nvPr/>
        </p:nvSpPr>
        <p:spPr>
          <a:xfrm>
            <a:off x="1028700" y="7058960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311990" y="7058960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8700" y="8218589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9311990" y="8218589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28700" y="9248775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311990" y="9248775"/>
            <a:ext cx="7947346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1378041" y="-1084767"/>
            <a:ext cx="9701817" cy="6524472"/>
          </a:xfrm>
          <a:custGeom>
            <a:avLst/>
            <a:gdLst/>
            <a:ahLst/>
            <a:cxnLst/>
            <a:rect r="r" b="b" t="t" l="l"/>
            <a:pathLst>
              <a:path h="6524472" w="9701817">
                <a:moveTo>
                  <a:pt x="0" y="0"/>
                </a:moveTo>
                <a:lnTo>
                  <a:pt x="9701817" y="0"/>
                </a:lnTo>
                <a:lnTo>
                  <a:pt x="9701817" y="6524472"/>
                </a:lnTo>
                <a:lnTo>
                  <a:pt x="0" y="6524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755934" y="6398154"/>
            <a:ext cx="7061080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THE BUSINESS  PROBLEM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62333" y="2055830"/>
            <a:ext cx="5696967" cy="413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1">
              <a:lnSpc>
                <a:spcPts val="14629"/>
              </a:lnSpc>
              <a:spcBef>
                <a:spcPct val="0"/>
              </a:spcBef>
            </a:pPr>
            <a:r>
              <a:rPr lang="en-US" sz="15399" i="true" spc="-1339" strike="noStrike" u="none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Table of Content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5934" y="7466113"/>
            <a:ext cx="6134596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 strike="noStrike" u="none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THE SOLUTION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55934" y="8555207"/>
            <a:ext cx="571071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 strike="noStrike" u="none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OUR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9760" y="6299196"/>
            <a:ext cx="6134596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 strike="noStrike" u="none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  THE CHALLENGES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38000" y="7427198"/>
            <a:ext cx="6592724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 strike="noStrike" u="none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RESULTS &amp; KEY TAKEAWAYS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38000" y="8555207"/>
            <a:ext cx="6956895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705"/>
              </a:lnSpc>
              <a:spcBef>
                <a:spcPct val="0"/>
              </a:spcBef>
            </a:pPr>
            <a:r>
              <a:rPr lang="en-US" b="true" sz="3900" spc="-249" strike="noStrike" u="none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CONCLUSION &amp; FUTURE 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84280" y="5133975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484280" y="1549092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068978" y="5820938"/>
            <a:ext cx="3727900" cy="3727900"/>
          </a:xfrm>
          <a:custGeom>
            <a:avLst/>
            <a:gdLst/>
            <a:ahLst/>
            <a:cxnLst/>
            <a:rect r="r" b="b" t="t" l="l"/>
            <a:pathLst>
              <a:path h="3727900" w="3727900">
                <a:moveTo>
                  <a:pt x="0" y="0"/>
                </a:moveTo>
                <a:lnTo>
                  <a:pt x="3727900" y="0"/>
                </a:lnTo>
                <a:lnTo>
                  <a:pt x="3727900" y="3727901"/>
                </a:lnTo>
                <a:lnTo>
                  <a:pt x="0" y="3727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7096" y="2627966"/>
            <a:ext cx="16493808" cy="413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9"/>
              </a:lnSpc>
            </a:pPr>
            <a:r>
              <a:rPr lang="en-US" sz="15399" i="true" spc="-1339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The Business Problem </a:t>
            </a:r>
          </a:p>
          <a:p>
            <a:pPr algn="ctr" marL="0" indent="0" lvl="1">
              <a:lnSpc>
                <a:spcPts val="1462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15188" y="5814391"/>
            <a:ext cx="3727900" cy="3727900"/>
          </a:xfrm>
          <a:custGeom>
            <a:avLst/>
            <a:gdLst/>
            <a:ahLst/>
            <a:cxnLst/>
            <a:rect r="r" b="b" t="t" l="l"/>
            <a:pathLst>
              <a:path h="3727900" w="3727900">
                <a:moveTo>
                  <a:pt x="0" y="0"/>
                </a:moveTo>
                <a:lnTo>
                  <a:pt x="3727900" y="0"/>
                </a:lnTo>
                <a:lnTo>
                  <a:pt x="3727900" y="3727900"/>
                </a:lnTo>
                <a:lnTo>
                  <a:pt x="0" y="3727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63790" y="8054566"/>
            <a:ext cx="2333541" cy="2161288"/>
          </a:xfrm>
          <a:custGeom>
            <a:avLst/>
            <a:gdLst/>
            <a:ahLst/>
            <a:cxnLst/>
            <a:rect r="r" b="b" t="t" l="l"/>
            <a:pathLst>
              <a:path h="2161288" w="2333541">
                <a:moveTo>
                  <a:pt x="0" y="0"/>
                </a:moveTo>
                <a:lnTo>
                  <a:pt x="2333542" y="0"/>
                </a:lnTo>
                <a:lnTo>
                  <a:pt x="2333542" y="2161288"/>
                </a:lnTo>
                <a:lnTo>
                  <a:pt x="0" y="216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01864" y="8300746"/>
            <a:ext cx="2113324" cy="1915109"/>
          </a:xfrm>
          <a:custGeom>
            <a:avLst/>
            <a:gdLst/>
            <a:ahLst/>
            <a:cxnLst/>
            <a:rect r="r" b="b" t="t" l="l"/>
            <a:pathLst>
              <a:path h="1915109" w="2113324">
                <a:moveTo>
                  <a:pt x="0" y="0"/>
                </a:moveTo>
                <a:lnTo>
                  <a:pt x="2113324" y="0"/>
                </a:lnTo>
                <a:lnTo>
                  <a:pt x="2113324" y="1915108"/>
                </a:lnTo>
                <a:lnTo>
                  <a:pt x="0" y="1915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7416" y="6034114"/>
            <a:ext cx="9329939" cy="307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0497" indent="-315249" lvl="1">
              <a:lnSpc>
                <a:spcPts val="3504"/>
              </a:lnSpc>
              <a:buFont typeface="Arial"/>
              <a:buChar char="•"/>
            </a:pPr>
            <a:r>
              <a:rPr lang="en-US" sz="2920" spc="-108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Job matching is inefficient and inaccurate.</a:t>
            </a:r>
          </a:p>
          <a:p>
            <a:pPr algn="just" marL="1260994" indent="-420331" lvl="2">
              <a:lnSpc>
                <a:spcPts val="3504"/>
              </a:lnSpc>
              <a:buFont typeface="Arial"/>
              <a:buChar char="⚬"/>
            </a:pPr>
            <a:r>
              <a:rPr lang="en-US" sz="2920" spc="-108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Resumes and job postings are unstructured and hard to compare.</a:t>
            </a:r>
          </a:p>
          <a:p>
            <a:pPr algn="just" marL="1260994" indent="-420331" lvl="2">
              <a:lnSpc>
                <a:spcPts val="3504"/>
              </a:lnSpc>
              <a:buFont typeface="Arial"/>
              <a:buChar char="⚬"/>
            </a:pPr>
            <a:r>
              <a:rPr lang="en-US" sz="2920" spc="-108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Keyword-based systems miss context and meaning.</a:t>
            </a:r>
          </a:p>
          <a:p>
            <a:pPr algn="just">
              <a:lnSpc>
                <a:spcPts val="3504"/>
              </a:lnSpc>
            </a:pPr>
          </a:p>
          <a:p>
            <a:pPr algn="just">
              <a:lnSpc>
                <a:spcPts val="3504"/>
              </a:lnSpc>
            </a:pPr>
            <a:r>
              <a:rPr lang="en-US" sz="2920" spc="-108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This leads to </a:t>
            </a:r>
            <a:r>
              <a:rPr lang="en-US" b="true" sz="2920" spc="-108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qualified matches</a:t>
            </a:r>
            <a:r>
              <a:rPr lang="en-US" sz="2920" spc="-108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 or </a:t>
            </a:r>
            <a:r>
              <a:rPr lang="en-US" b="true" sz="2920" spc="-108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missed opportunities*.</a:t>
            </a:r>
          </a:p>
          <a:p>
            <a:pPr algn="just">
              <a:lnSpc>
                <a:spcPts val="350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38513" y="9667805"/>
            <a:ext cx="669635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-83">
                <a:solidFill>
                  <a:srgbClr val="0C5D47"/>
                </a:solidFill>
                <a:latin typeface="Arial Nova"/>
                <a:ea typeface="Arial Nova"/>
                <a:cs typeface="Arial Nova"/>
                <a:sym typeface="Arial Nova"/>
              </a:rPr>
              <a:t>*~75% </a:t>
            </a:r>
            <a:r>
              <a:rPr lang="en-US" sz="2399" spc="-83">
                <a:solidFill>
                  <a:srgbClr val="0C5D47"/>
                </a:solidFill>
                <a:latin typeface="Arial Nova"/>
                <a:ea typeface="Arial Nova"/>
                <a:cs typeface="Arial Nova"/>
                <a:sym typeface="Arial Nova"/>
              </a:rPr>
              <a:t>of resumes never reach a recruiter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73276" y="-31166"/>
            <a:ext cx="7360099" cy="10318166"/>
            <a:chOff x="0" y="0"/>
            <a:chExt cx="9813465" cy="13757555"/>
          </a:xfrm>
        </p:grpSpPr>
        <p:sp>
          <p:nvSpPr>
            <p:cNvPr name="AutoShape 5" id="5"/>
            <p:cNvSpPr/>
            <p:nvPr/>
          </p:nvSpPr>
          <p:spPr>
            <a:xfrm>
              <a:off x="0" y="0"/>
              <a:ext cx="9813465" cy="13757555"/>
            </a:xfrm>
            <a:prstGeom prst="rect">
              <a:avLst/>
            </a:prstGeom>
            <a:solidFill>
              <a:srgbClr val="0C5D47"/>
            </a:solidFill>
          </p:spPr>
        </p:sp>
      </p:grpSp>
      <p:sp>
        <p:nvSpPr>
          <p:cNvPr name="AutoShape 6" id="6"/>
          <p:cNvSpPr/>
          <p:nvPr/>
        </p:nvSpPr>
        <p:spPr>
          <a:xfrm flipV="true">
            <a:off x="0" y="1546225"/>
            <a:ext cx="12832663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59387" y="3015505"/>
            <a:ext cx="7284168" cy="413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9"/>
              </a:lnSpc>
            </a:pPr>
            <a:r>
              <a:rPr lang="en-US" sz="15399" i="true" spc="-1339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The Solution</a:t>
            </a:r>
          </a:p>
          <a:p>
            <a:pPr algn="ctr" marL="0" indent="0" lvl="1">
              <a:lnSpc>
                <a:spcPts val="1462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03837" y="5576660"/>
            <a:ext cx="10223868" cy="7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480" spc="-94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We have built an AI powered Job Matcher that intelligently connects resumes with relevant job postings using natural language processing (NLP).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3837" y="6761603"/>
            <a:ext cx="10223868" cy="7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480" spc="-94" strike="noStrike" u="none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The system goes far beyond basic keyword searches by understanding context, meaning, and skills in both resumes and job descriptions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837" y="7942849"/>
            <a:ext cx="10223868" cy="7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25"/>
              </a:lnSpc>
              <a:spcBef>
                <a:spcPct val="0"/>
              </a:spcBef>
            </a:pPr>
            <a:r>
              <a:rPr lang="en-US" sz="2480" spc="-94" strike="noStrike" u="none">
                <a:solidFill>
                  <a:srgbClr val="2D2D2D"/>
                </a:solidFill>
                <a:latin typeface="Arial Nova"/>
                <a:ea typeface="Arial Nova"/>
                <a:cs typeface="Arial Nova"/>
                <a:sym typeface="Arial Nova"/>
              </a:rPr>
              <a:t>Its main goal is to transform unstructured text into structured insights that accurately measure how well a candidate aligns with a specific role.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6529306"/>
            <a:ext cx="10223868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0" y="7714249"/>
            <a:ext cx="10223868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0" y="8960407"/>
            <a:ext cx="10223868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1166"/>
            <a:ext cx="5836928" cy="10318166"/>
            <a:chOff x="0" y="0"/>
            <a:chExt cx="7782571" cy="13757555"/>
          </a:xfrm>
        </p:grpSpPr>
        <p:sp>
          <p:nvSpPr>
            <p:cNvPr name="AutoShape 4" id="4"/>
            <p:cNvSpPr/>
            <p:nvPr/>
          </p:nvSpPr>
          <p:spPr>
            <a:xfrm>
              <a:off x="0" y="0"/>
              <a:ext cx="7782571" cy="13757555"/>
            </a:xfrm>
            <a:prstGeom prst="rect">
              <a:avLst/>
            </a:prstGeom>
            <a:solidFill>
              <a:srgbClr val="0C5D47"/>
            </a:solidFill>
          </p:spPr>
        </p:sp>
      </p:grpSp>
      <p:sp>
        <p:nvSpPr>
          <p:cNvPr name="AutoShape 5" id="5"/>
          <p:cNvSpPr/>
          <p:nvPr/>
        </p:nvSpPr>
        <p:spPr>
          <a:xfrm flipV="true">
            <a:off x="5836928" y="1549092"/>
            <a:ext cx="1260895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513414" y="2177742"/>
            <a:ext cx="8826768" cy="225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4595"/>
              </a:lnSpc>
              <a:spcBef>
                <a:spcPct val="0"/>
              </a:spcBef>
            </a:pPr>
            <a:r>
              <a:rPr lang="en-US" sz="15363" i="true" spc="-1336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Our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7992" y="6434155"/>
            <a:ext cx="8692189" cy="192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59"/>
              </a:lnSpc>
              <a:spcBef>
                <a:spcPct val="0"/>
              </a:spcBef>
            </a:pPr>
            <a:r>
              <a:rPr lang="en-US" sz="2899" spc="-101" strike="noStrike" u="none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Our model processes job text through three NLP layers: </a:t>
            </a:r>
          </a:p>
          <a:p>
            <a:pPr algn="l" marL="582930" indent="-291465" lvl="1">
              <a:lnSpc>
                <a:spcPts val="3779"/>
              </a:lnSpc>
              <a:buAutoNum type="arabicPeriod" startAt="1"/>
            </a:pPr>
            <a:r>
              <a:rPr lang="en-US" sz="2700" spc="-94" strike="noStrike" u="none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TF-IDF | Keyword Weighting</a:t>
            </a:r>
          </a:p>
          <a:p>
            <a:pPr algn="l" marL="582930" indent="-291465" lvl="1">
              <a:lnSpc>
                <a:spcPts val="3779"/>
              </a:lnSpc>
              <a:buAutoNum type="arabicPeriod" startAt="1"/>
            </a:pPr>
            <a:r>
              <a:rPr lang="en-US" sz="2700" spc="-94" strike="noStrike" u="none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LDA | Topic Patterns </a:t>
            </a:r>
          </a:p>
          <a:p>
            <a:pPr algn="l" marL="582930" indent="-291465" lvl="1">
              <a:lnSpc>
                <a:spcPts val="3779"/>
              </a:lnSpc>
              <a:buAutoNum type="arabicPeriod" startAt="1"/>
            </a:pPr>
            <a:r>
              <a:rPr lang="en-US" sz="2700" spc="-94" strike="noStrike" u="none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Sentence Embeddings | Semantic Meaning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65672" y="4461971"/>
            <a:ext cx="4322251" cy="1331891"/>
            <a:chOff x="0" y="0"/>
            <a:chExt cx="5763001" cy="177585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987146" y="0"/>
              <a:ext cx="1775854" cy="1775854"/>
            </a:xfrm>
            <a:custGeom>
              <a:avLst/>
              <a:gdLst/>
              <a:ahLst/>
              <a:cxnLst/>
              <a:rect r="r" b="b" t="t" l="l"/>
              <a:pathLst>
                <a:path h="1775854" w="1775854">
                  <a:moveTo>
                    <a:pt x="0" y="0"/>
                  </a:moveTo>
                  <a:lnTo>
                    <a:pt x="1775855" y="0"/>
                  </a:lnTo>
                  <a:lnTo>
                    <a:pt x="1775855" y="1775854"/>
                  </a:lnTo>
                  <a:lnTo>
                    <a:pt x="0" y="1775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75854" cy="1775854"/>
            </a:xfrm>
            <a:custGeom>
              <a:avLst/>
              <a:gdLst/>
              <a:ahLst/>
              <a:cxnLst/>
              <a:rect r="r" b="b" t="t" l="l"/>
              <a:pathLst>
                <a:path h="1775854" w="1775854">
                  <a:moveTo>
                    <a:pt x="0" y="0"/>
                  </a:moveTo>
                  <a:lnTo>
                    <a:pt x="1775854" y="0"/>
                  </a:lnTo>
                  <a:lnTo>
                    <a:pt x="1775854" y="1775854"/>
                  </a:lnTo>
                  <a:lnTo>
                    <a:pt x="0" y="1775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12" id="12"/>
            <p:cNvSpPr/>
            <p:nvPr/>
          </p:nvSpPr>
          <p:spPr>
            <a:xfrm>
              <a:off x="2175861" y="887927"/>
              <a:ext cx="1392729" cy="0"/>
            </a:xfrm>
            <a:prstGeom prst="line">
              <a:avLst/>
            </a:prstGeom>
            <a:ln cap="rnd" w="128358">
              <a:solidFill>
                <a:srgbClr val="167A5F"/>
              </a:solidFill>
              <a:prstDash val="lgDash"/>
              <a:headEnd type="none" len="sm" w="sm"/>
              <a:tailEnd type="arrow" len="sm" w="med"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6503451" y="9013102"/>
            <a:ext cx="1084669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-9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This enables </a:t>
            </a:r>
            <a:r>
              <a:rPr lang="en-US" b="true" sz="2700" spc="-94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acc</a:t>
            </a:r>
            <a:r>
              <a:rPr lang="en-US" b="true" sz="2700" spc="-94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urate parsing</a:t>
            </a:r>
            <a:r>
              <a:rPr lang="en-US" sz="2700" spc="-9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and </a:t>
            </a:r>
            <a:r>
              <a:rPr lang="en-US" b="true" sz="2700" spc="-94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matching of candidate qualifications</a:t>
            </a:r>
            <a:r>
              <a:rPr lang="en-US" sz="2700" spc="-94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173" y="479632"/>
            <a:ext cx="13652092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1400"/>
              </a:lnSpc>
              <a:spcBef>
                <a:spcPct val="0"/>
              </a:spcBef>
            </a:pPr>
            <a:r>
              <a:rPr lang="en-US" sz="12000" i="true" spc="-1044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Our System: Deep Dive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2991" y="2432257"/>
            <a:ext cx="16826309" cy="88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7"/>
              </a:lnSpc>
            </a:pPr>
            <a:r>
              <a:rPr lang="en-US" b="true" sz="3729" spc="-108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Text Preparation: </a:t>
            </a:r>
          </a:p>
          <a:p>
            <a:pPr algn="l">
              <a:lnSpc>
                <a:spcPts val="26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2991" y="4315158"/>
            <a:ext cx="5605283" cy="48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542"/>
              </a:lnSpc>
              <a:spcBef>
                <a:spcPct val="0"/>
              </a:spcBef>
            </a:pPr>
            <a:r>
              <a:rPr lang="en-US" b="true" sz="3729" spc="-55">
                <a:solidFill>
                  <a:srgbClr val="167A5F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Three Layers of Analysis: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AutoShape 8" id="8"/>
          <p:cNvSpPr/>
          <p:nvPr/>
        </p:nvSpPr>
        <p:spPr>
          <a:xfrm>
            <a:off x="1715891" y="7625177"/>
            <a:ext cx="6492240" cy="0"/>
          </a:xfrm>
          <a:prstGeom prst="line">
            <a:avLst/>
          </a:prstGeom>
          <a:ln cap="flat" w="19050">
            <a:solidFill>
              <a:srgbClr val="9CADB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671326" y="7967274"/>
            <a:ext cx="6492240" cy="0"/>
          </a:xfrm>
          <a:prstGeom prst="line">
            <a:avLst/>
          </a:prstGeom>
          <a:ln cap="flat" w="19050">
            <a:solidFill>
              <a:srgbClr val="9CADB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715891" y="9797535"/>
            <a:ext cx="6492240" cy="0"/>
          </a:xfrm>
          <a:prstGeom prst="line">
            <a:avLst/>
          </a:prstGeom>
          <a:ln cap="flat" w="19050">
            <a:solidFill>
              <a:srgbClr val="9CADB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11529" y="3450288"/>
            <a:ext cx="7292335" cy="729233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460847" y="8159616"/>
            <a:ext cx="4641972" cy="146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6"/>
              </a:lnSpc>
              <a:spcBef>
                <a:spcPct val="0"/>
              </a:spcBef>
            </a:pPr>
            <a:r>
              <a:rPr lang="en-US" b="true" sz="2640" spc="-36" strike="noStrike" u="none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TF-IDF</a:t>
            </a:r>
          </a:p>
          <a:p>
            <a:pPr algn="ctr" marL="0" indent="0" lvl="0">
              <a:lnSpc>
                <a:spcPts val="2741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45"/>
              </a:lnSpc>
              <a:spcBef>
                <a:spcPct val="0"/>
              </a:spcBef>
            </a:pPr>
            <a:r>
              <a:rPr lang="en-US" sz="1889" spc="-26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Detects the most important and unique words and skills within each document.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15891" y="4909805"/>
            <a:ext cx="4131883" cy="2542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b="true" sz="2640" spc="-92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LDA </a:t>
            </a:r>
          </a:p>
          <a:p>
            <a:pPr algn="ctr">
              <a:lnSpc>
                <a:spcPts val="3696"/>
              </a:lnSpc>
            </a:pPr>
            <a:r>
              <a:rPr lang="en-US" b="true" sz="2640" i="true" spc="-92">
                <a:solidFill>
                  <a:srgbClr val="545454"/>
                </a:solidFill>
                <a:latin typeface="Arial Nova Bold Italics"/>
                <a:ea typeface="Arial Nova Bold Italics"/>
                <a:cs typeface="Arial Nova Bold Italics"/>
                <a:sym typeface="Arial Nova Bold Italics"/>
              </a:rPr>
              <a:t>(Latent Dirichlet Allocation)</a:t>
            </a:r>
          </a:p>
          <a:p>
            <a:pPr algn="l">
              <a:lnSpc>
                <a:spcPts val="2282"/>
              </a:lnSpc>
            </a:pPr>
          </a:p>
          <a:p>
            <a:pPr algn="ctr">
              <a:lnSpc>
                <a:spcPts val="2642"/>
              </a:lnSpc>
              <a:spcBef>
                <a:spcPct val="0"/>
              </a:spcBef>
            </a:pPr>
            <a:r>
              <a:rPr lang="en-US" sz="1887" spc="-26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Gr</a:t>
            </a:r>
            <a:r>
              <a:rPr lang="en-US" sz="1887" spc="-26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oups related terms into broader topics (for example, data science, finance, or software engineering) to understand thematic overlap.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5502" y="5659732"/>
            <a:ext cx="3871648" cy="215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98"/>
              </a:lnSpc>
              <a:spcBef>
                <a:spcPct val="0"/>
              </a:spcBef>
            </a:pPr>
            <a:r>
              <a:rPr lang="en-US" b="true" sz="2641" spc="-36" strike="noStrike" u="none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Sentence Embeddings</a:t>
            </a:r>
          </a:p>
          <a:p>
            <a:pPr algn="ctr" marL="0" indent="0" lvl="0">
              <a:lnSpc>
                <a:spcPts val="2908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645"/>
              </a:lnSpc>
              <a:spcBef>
                <a:spcPct val="0"/>
              </a:spcBef>
            </a:pPr>
            <a:r>
              <a:rPr lang="en-US" sz="1889" spc="-26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Uses transformer-based models to understand semantic meaning, recognizing similarity even when word choices differ.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-828558" y="2165557"/>
            <a:ext cx="19319970" cy="9525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432991" y="3039763"/>
            <a:ext cx="15864159" cy="78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2"/>
              </a:lnSpc>
              <a:spcBef>
                <a:spcPct val="0"/>
              </a:spcBef>
            </a:pPr>
            <a:r>
              <a:rPr lang="en-US" sz="2287" spc="-32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The system first cleans and standardizes both resumes and job postings while preserving key technical terms like C++, Python, and SQL to maintain context.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11" r="0" b="-15111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520667" y="4421264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484280" y="1549092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8594714" y="4421264"/>
            <a:ext cx="0" cy="6856241"/>
          </a:xfrm>
          <a:prstGeom prst="line">
            <a:avLst/>
          </a:prstGeom>
          <a:ln cap="flat" w="19050">
            <a:solidFill>
              <a:srgbClr val="545454">
                <a:alpha val="6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803390" y="8688071"/>
            <a:ext cx="1159509" cy="1159509"/>
          </a:xfrm>
          <a:custGeom>
            <a:avLst/>
            <a:gdLst/>
            <a:ahLst/>
            <a:cxnLst/>
            <a:rect r="r" b="b" t="t" l="l"/>
            <a:pathLst>
              <a:path h="1159509" w="1159509">
                <a:moveTo>
                  <a:pt x="0" y="0"/>
                </a:moveTo>
                <a:lnTo>
                  <a:pt x="1159509" y="0"/>
                </a:lnTo>
                <a:lnTo>
                  <a:pt x="1159509" y="1159508"/>
                </a:lnTo>
                <a:lnTo>
                  <a:pt x="0" y="115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3606" y="8688071"/>
            <a:ext cx="1159509" cy="1159509"/>
          </a:xfrm>
          <a:custGeom>
            <a:avLst/>
            <a:gdLst/>
            <a:ahLst/>
            <a:cxnLst/>
            <a:rect r="r" b="b" t="t" l="l"/>
            <a:pathLst>
              <a:path h="1159509" w="1159509">
                <a:moveTo>
                  <a:pt x="0" y="0"/>
                </a:moveTo>
                <a:lnTo>
                  <a:pt x="1159509" y="0"/>
                </a:lnTo>
                <a:lnTo>
                  <a:pt x="1159509" y="1159508"/>
                </a:lnTo>
                <a:lnTo>
                  <a:pt x="0" y="1159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27940" y="8678546"/>
            <a:ext cx="1159509" cy="1159509"/>
          </a:xfrm>
          <a:custGeom>
            <a:avLst/>
            <a:gdLst/>
            <a:ahLst/>
            <a:cxnLst/>
            <a:rect r="r" b="b" t="t" l="l"/>
            <a:pathLst>
              <a:path h="1159509" w="1159509">
                <a:moveTo>
                  <a:pt x="0" y="0"/>
                </a:moveTo>
                <a:lnTo>
                  <a:pt x="1159509" y="0"/>
                </a:lnTo>
                <a:lnTo>
                  <a:pt x="1159509" y="1159508"/>
                </a:lnTo>
                <a:lnTo>
                  <a:pt x="0" y="1159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8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11541" y="8612829"/>
            <a:ext cx="1206698" cy="1371248"/>
          </a:xfrm>
          <a:custGeom>
            <a:avLst/>
            <a:gdLst/>
            <a:ahLst/>
            <a:cxnLst/>
            <a:rect r="r" b="b" t="t" l="l"/>
            <a:pathLst>
              <a:path h="1371248" w="1206698">
                <a:moveTo>
                  <a:pt x="0" y="0"/>
                </a:moveTo>
                <a:lnTo>
                  <a:pt x="1206698" y="0"/>
                </a:lnTo>
                <a:lnTo>
                  <a:pt x="1206698" y="1371248"/>
                </a:lnTo>
                <a:lnTo>
                  <a:pt x="0" y="13712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56854" y="8460575"/>
            <a:ext cx="797725" cy="797725"/>
          </a:xfrm>
          <a:custGeom>
            <a:avLst/>
            <a:gdLst/>
            <a:ahLst/>
            <a:cxnLst/>
            <a:rect r="r" b="b" t="t" l="l"/>
            <a:pathLst>
              <a:path h="797725" w="797725">
                <a:moveTo>
                  <a:pt x="0" y="0"/>
                </a:moveTo>
                <a:lnTo>
                  <a:pt x="797725" y="0"/>
                </a:lnTo>
                <a:lnTo>
                  <a:pt x="797725" y="797725"/>
                </a:lnTo>
                <a:lnTo>
                  <a:pt x="0" y="797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0603" y="9493580"/>
            <a:ext cx="630227" cy="630227"/>
          </a:xfrm>
          <a:custGeom>
            <a:avLst/>
            <a:gdLst/>
            <a:ahLst/>
            <a:cxnLst/>
            <a:rect r="r" b="b" t="t" l="l"/>
            <a:pathLst>
              <a:path h="630227" w="630227">
                <a:moveTo>
                  <a:pt x="0" y="0"/>
                </a:moveTo>
                <a:lnTo>
                  <a:pt x="630227" y="0"/>
                </a:lnTo>
                <a:lnTo>
                  <a:pt x="630227" y="630228"/>
                </a:lnTo>
                <a:lnTo>
                  <a:pt x="0" y="6302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158692"/>
            <a:ext cx="16493808" cy="19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2349"/>
              </a:lnSpc>
              <a:spcBef>
                <a:spcPct val="0"/>
              </a:spcBef>
            </a:pPr>
            <a:r>
              <a:rPr lang="en-US" sz="12999" i="true" spc="-1130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Our System: Deep Dive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6940" y="6080737"/>
            <a:ext cx="6199121" cy="256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29"/>
              </a:lnSpc>
              <a:spcBef>
                <a:spcPct val="0"/>
              </a:spcBef>
            </a:pPr>
            <a:r>
              <a:rPr lang="en-US" sz="2324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Each method outputs a similarity score.</a:t>
            </a:r>
          </a:p>
          <a:p>
            <a:pPr algn="just" marL="0" indent="0" lvl="0">
              <a:lnSpc>
                <a:spcPts val="292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29"/>
              </a:lnSpc>
              <a:spcBef>
                <a:spcPct val="0"/>
              </a:spcBef>
            </a:pPr>
            <a:r>
              <a:rPr lang="en-US" sz="2324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These are combined into one weighted score that ranks jobs from strongest to weakest match, along with explanations of why a match occurred—such as shared skills, experience, or topics.</a:t>
            </a:r>
          </a:p>
          <a:p>
            <a:pPr algn="just" marL="0" indent="0" lvl="0">
              <a:lnSpc>
                <a:spcPts val="292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69982" y="5391940"/>
            <a:ext cx="6716819" cy="329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319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 </a:t>
            </a:r>
          </a:p>
          <a:p>
            <a:pPr algn="just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319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A recently added component extracts structured details from resumes, such as degree level, field of study, years of experience, and technical skills</a:t>
            </a:r>
            <a:r>
              <a:rPr lang="en-US" sz="2319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.</a:t>
            </a:r>
          </a:p>
          <a:p>
            <a:pPr algn="just" marL="0" indent="0" lvl="0">
              <a:lnSpc>
                <a:spcPts val="2923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923"/>
              </a:lnSpc>
              <a:spcBef>
                <a:spcPct val="0"/>
              </a:spcBef>
            </a:pPr>
            <a:r>
              <a:rPr lang="en-US" sz="2319" spc="-88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This allows the matcher to better determine whether a candidate actually meets the role’s qualifications.</a:t>
            </a:r>
          </a:p>
          <a:p>
            <a:pPr algn="just" marL="0" indent="0" lvl="0">
              <a:lnSpc>
                <a:spcPts val="307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45179" y="5086350"/>
            <a:ext cx="578264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-9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SCORING AND RANKING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78903" y="5086350"/>
            <a:ext cx="578264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-97">
                <a:solidFill>
                  <a:srgbClr val="545454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QUALIFICATION PARSING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13126926" y="8949002"/>
            <a:ext cx="735151" cy="246598"/>
          </a:xfrm>
          <a:prstGeom prst="line">
            <a:avLst/>
          </a:prstGeom>
          <a:ln cap="flat" w="38100">
            <a:solidFill>
              <a:srgbClr val="9CADB7"/>
            </a:solidFill>
            <a:prstDash val="sysDot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>
            <a:off x="13126926" y="9493580"/>
            <a:ext cx="735151" cy="315114"/>
          </a:xfrm>
          <a:prstGeom prst="line">
            <a:avLst/>
          </a:prstGeom>
          <a:ln cap="flat" w="38100">
            <a:solidFill>
              <a:srgbClr val="9CADB7"/>
            </a:solidFill>
            <a:prstDash val="sysDot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5D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61816" y="1392414"/>
            <a:ext cx="426172" cy="426172"/>
          </a:xfrm>
          <a:custGeom>
            <a:avLst/>
            <a:gdLst/>
            <a:ahLst/>
            <a:cxnLst/>
            <a:rect r="r" b="b" t="t" l="l"/>
            <a:pathLst>
              <a:path h="426172" w="426172">
                <a:moveTo>
                  <a:pt x="0" y="0"/>
                </a:moveTo>
                <a:lnTo>
                  <a:pt x="426172" y="0"/>
                </a:lnTo>
                <a:lnTo>
                  <a:pt x="426172" y="426172"/>
                </a:lnTo>
                <a:lnTo>
                  <a:pt x="0" y="4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61816" y="4717328"/>
            <a:ext cx="426172" cy="426172"/>
          </a:xfrm>
          <a:custGeom>
            <a:avLst/>
            <a:gdLst/>
            <a:ahLst/>
            <a:cxnLst/>
            <a:rect r="r" b="b" t="t" l="l"/>
            <a:pathLst>
              <a:path h="426172" w="426172">
                <a:moveTo>
                  <a:pt x="0" y="0"/>
                </a:moveTo>
                <a:lnTo>
                  <a:pt x="426172" y="0"/>
                </a:lnTo>
                <a:lnTo>
                  <a:pt x="426172" y="426172"/>
                </a:lnTo>
                <a:lnTo>
                  <a:pt x="0" y="4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61816" y="7744802"/>
            <a:ext cx="426172" cy="426172"/>
          </a:xfrm>
          <a:custGeom>
            <a:avLst/>
            <a:gdLst/>
            <a:ahLst/>
            <a:cxnLst/>
            <a:rect r="r" b="b" t="t" l="l"/>
            <a:pathLst>
              <a:path h="426172" w="426172">
                <a:moveTo>
                  <a:pt x="0" y="0"/>
                </a:moveTo>
                <a:lnTo>
                  <a:pt x="426172" y="0"/>
                </a:lnTo>
                <a:lnTo>
                  <a:pt x="426172" y="426172"/>
                </a:lnTo>
                <a:lnTo>
                  <a:pt x="0" y="42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>
            <a:off x="9776116" y="4236928"/>
            <a:ext cx="8626184" cy="0"/>
          </a:xfrm>
          <a:prstGeom prst="line">
            <a:avLst/>
          </a:prstGeom>
          <a:ln cap="flat" w="19050">
            <a:solidFill>
              <a:srgbClr val="EDEA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776116" y="7285898"/>
            <a:ext cx="8626184" cy="0"/>
          </a:xfrm>
          <a:prstGeom prst="line">
            <a:avLst/>
          </a:prstGeom>
          <a:ln cap="flat" w="19050">
            <a:solidFill>
              <a:srgbClr val="EDEAE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661816" y="9980632"/>
            <a:ext cx="8626184" cy="0"/>
          </a:xfrm>
          <a:prstGeom prst="line">
            <a:avLst/>
          </a:prstGeom>
          <a:ln cap="flat" w="19050">
            <a:solidFill>
              <a:srgbClr val="EDEAE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67986" y="1225822"/>
            <a:ext cx="7621949" cy="5242373"/>
            <a:chOff x="0" y="0"/>
            <a:chExt cx="10162599" cy="698983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1566" t="0" r="1566" b="0"/>
            <a:stretch>
              <a:fillRect/>
            </a:stretch>
          </p:blipFill>
          <p:spPr>
            <a:xfrm flipH="false" flipV="false">
              <a:off x="0" y="0"/>
              <a:ext cx="10162599" cy="698983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709192" y="7280981"/>
            <a:ext cx="9165710" cy="212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80"/>
              </a:lnSpc>
              <a:spcBef>
                <a:spcPct val="0"/>
              </a:spcBef>
            </a:pPr>
            <a:r>
              <a:rPr lang="en-US" sz="14400" i="true" spc="-835">
                <a:solidFill>
                  <a:srgbClr val="F1EFE9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The 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34502" y="676275"/>
            <a:ext cx="132479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F1EFE9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7334" y="1188325"/>
            <a:ext cx="7158493" cy="361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1"/>
              </a:lnSpc>
            </a:pP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Initi</a:t>
            </a: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al models over-recommended roles beyond candidate qualifications due to heavy reliance on language similarity.</a:t>
            </a:r>
          </a:p>
          <a:p>
            <a:pPr algn="l" marL="0" indent="0" lvl="0">
              <a:lnSpc>
                <a:spcPts val="3161"/>
              </a:lnSpc>
            </a:pPr>
          </a:p>
          <a:p>
            <a:pPr algn="l" marL="0" indent="0" lvl="1">
              <a:lnSpc>
                <a:spcPts val="3161"/>
              </a:lnSpc>
            </a:pP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Adding filters for education and experience thresholds improved match accuracy and user trust.</a:t>
            </a:r>
          </a:p>
          <a:p>
            <a:pPr algn="l">
              <a:lnSpc>
                <a:spcPts val="3161"/>
              </a:lnSpc>
            </a:pPr>
          </a:p>
          <a:p>
            <a:pPr algn="l">
              <a:lnSpc>
                <a:spcPts val="316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557334" y="4332439"/>
            <a:ext cx="7501893" cy="3612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1"/>
              </a:lnSpc>
            </a:pPr>
            <a:r>
              <a:rPr lang="en-US" sz="2900" spc="-136" strike="noStrike" u="none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Limited access to job postings constrained matching accuracy. </a:t>
            </a:r>
          </a:p>
          <a:p>
            <a:pPr algn="l" marL="0" indent="0" lvl="1">
              <a:lnSpc>
                <a:spcPts val="3161"/>
              </a:lnSpc>
            </a:pPr>
          </a:p>
          <a:p>
            <a:pPr algn="l">
              <a:lnSpc>
                <a:spcPts val="3161"/>
              </a:lnSpc>
            </a:pPr>
            <a:r>
              <a:rPr lang="en-US" sz="2900" spc="-136" strike="noStrike" u="none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Expanding the scraper and database is essential to capture a broader, more representative job pool.</a:t>
            </a:r>
          </a:p>
          <a:p>
            <a:pPr algn="l">
              <a:lnSpc>
                <a:spcPts val="3161"/>
              </a:lnSpc>
            </a:pPr>
          </a:p>
          <a:p>
            <a:pPr algn="l" marL="0" indent="0" lvl="1">
              <a:lnSpc>
                <a:spcPts val="3161"/>
              </a:lnSpc>
            </a:pPr>
            <a:r>
              <a:rPr lang="en-US" sz="2900" spc="-136" strike="noStrike" u="none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Limited Storage Constraints </a:t>
            </a:r>
          </a:p>
          <a:p>
            <a:pPr algn="l" marL="0" indent="0" lvl="1">
              <a:lnSpc>
                <a:spcPts val="3161"/>
              </a:lnSpc>
            </a:pPr>
          </a:p>
          <a:p>
            <a:pPr algn="l" marL="0" indent="0" lvl="1">
              <a:lnSpc>
                <a:spcPts val="316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557334" y="7670151"/>
            <a:ext cx="7158493" cy="2812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61"/>
              </a:lnSpc>
            </a:pP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T</a:t>
            </a: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esting revealed some matched roles had expired. </a:t>
            </a:r>
          </a:p>
          <a:p>
            <a:pPr algn="l" marL="0" indent="0" lvl="0">
              <a:lnSpc>
                <a:spcPts val="3161"/>
              </a:lnSpc>
            </a:pPr>
          </a:p>
          <a:p>
            <a:pPr algn="l" marL="0" indent="0" lvl="1">
              <a:lnSpc>
                <a:spcPts val="3161"/>
              </a:lnSpc>
            </a:pPr>
            <a:r>
              <a:rPr lang="en-US" sz="2900" spc="-136">
                <a:solidFill>
                  <a:srgbClr val="F1EFE9"/>
                </a:solidFill>
                <a:latin typeface="Arial Nova"/>
                <a:ea typeface="Arial Nova"/>
                <a:cs typeface="Arial Nova"/>
                <a:sym typeface="Arial Nova"/>
              </a:rPr>
              <a:t>Implementing routine, scheduled scrapes will keep listings fresh and results up to date.</a:t>
            </a:r>
          </a:p>
          <a:p>
            <a:pPr algn="l">
              <a:lnSpc>
                <a:spcPts val="3161"/>
              </a:lnSpc>
            </a:pPr>
          </a:p>
          <a:p>
            <a:pPr algn="l">
              <a:lnSpc>
                <a:spcPts val="316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11" r="0" b="-15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84123" y="4630271"/>
            <a:ext cx="12496349" cy="406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2803" indent="-311402" lvl="1">
              <a:lnSpc>
                <a:spcPts val="4038"/>
              </a:lnSpc>
              <a:buFont typeface="Arial"/>
              <a:buChar char="•"/>
            </a:pPr>
            <a:r>
              <a:rPr lang="en-US" sz="2884" spc="-100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Combining classical NLP (TF-IDF and LDA) with modern embeddings created stronger and more interpretable results.</a:t>
            </a:r>
          </a:p>
          <a:p>
            <a:pPr algn="l">
              <a:lnSpc>
                <a:spcPts val="4038"/>
              </a:lnSpc>
            </a:pPr>
          </a:p>
          <a:p>
            <a:pPr algn="l" marL="622803" indent="-311402" lvl="1">
              <a:lnSpc>
                <a:spcPts val="4038"/>
              </a:lnSpc>
              <a:buFont typeface="Arial"/>
              <a:buChar char="•"/>
            </a:pPr>
            <a:r>
              <a:rPr lang="en-US" sz="2884" spc="-100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Preserving technical language significantly improved performance for specialized positions.</a:t>
            </a:r>
          </a:p>
          <a:p>
            <a:pPr algn="l">
              <a:lnSpc>
                <a:spcPts val="4038"/>
              </a:lnSpc>
            </a:pPr>
          </a:p>
          <a:p>
            <a:pPr algn="l" marL="622803" indent="-311402" lvl="1">
              <a:lnSpc>
                <a:spcPts val="4038"/>
              </a:lnSpc>
              <a:buFont typeface="Arial"/>
              <a:buChar char="•"/>
            </a:pPr>
            <a:r>
              <a:rPr lang="en-US" sz="2884" spc="-100" strike="noStrike" u="none">
                <a:solidFill>
                  <a:srgbClr val="545454"/>
                </a:solidFill>
                <a:latin typeface="Arial Nova"/>
                <a:ea typeface="Arial Nova"/>
                <a:cs typeface="Arial Nova"/>
                <a:sym typeface="Arial Nova"/>
              </a:rPr>
              <a:t>Topic modeling revealed deeper relationships between resumes and job descriptions that traditional searches miss.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85047" y="1847513"/>
            <a:ext cx="13178744" cy="199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4"/>
              </a:lnSpc>
              <a:spcBef>
                <a:spcPct val="0"/>
              </a:spcBef>
            </a:pPr>
            <a:r>
              <a:rPr lang="en-US" sz="13478" i="true" spc="-633">
                <a:solidFill>
                  <a:srgbClr val="167A5F"/>
                </a:solidFill>
                <a:latin typeface="Times New Roman MT Condensed Italics"/>
                <a:ea typeface="Times New Roman MT Condensed Italics"/>
                <a:cs typeface="Times New Roman MT Condensed Italics"/>
                <a:sym typeface="Times New Roman MT Condensed Italics"/>
              </a:rPr>
              <a:t>Results and Takeaways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63566" y="676275"/>
            <a:ext cx="109573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63790" y="676275"/>
            <a:ext cx="159551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pc="-66">
                <a:solidFill>
                  <a:srgbClr val="2D2D2D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MSBA 2026</a:t>
            </a:r>
          </a:p>
        </p:txBody>
      </p:sp>
      <p:sp>
        <p:nvSpPr>
          <p:cNvPr name="AutoShape 7" id="7"/>
          <p:cNvSpPr/>
          <p:nvPr/>
        </p:nvSpPr>
        <p:spPr>
          <a:xfrm>
            <a:off x="-1304541" y="3626134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-484280" y="1549092"/>
            <a:ext cx="19592541" cy="0"/>
          </a:xfrm>
          <a:prstGeom prst="line">
            <a:avLst/>
          </a:prstGeom>
          <a:ln cap="flat" w="1905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DAG3HaNVfx8</dc:identifier>
  <dcterms:modified xsi:type="dcterms:W3CDTF">2011-08-01T06:04:30Z</dcterms:modified>
  <cp:revision>1</cp:revision>
  <dc:title>The Job Matcher</dc:title>
</cp:coreProperties>
</file>